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E65-C0F8-4767-9C8E-5839E28419BB}" type="datetimeFigureOut">
              <a:rPr lang="ru-RU" smtClean="0"/>
              <a:pPr/>
              <a:t>вт 25.11.25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B8EF-D518-444A-9AF1-3587D114B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7A54C-2913-427B-BE86-3605BCE6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E35E9C-8466-4D04-924E-F4635E6F2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" y="0"/>
            <a:ext cx="9144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97B608-7D88-49FD-9BEB-961A3407B0F1}"/>
              </a:ext>
            </a:extLst>
          </p:cNvPr>
          <p:cNvSpPr/>
          <p:nvPr/>
        </p:nvSpPr>
        <p:spPr>
          <a:xfrm>
            <a:off x="459837" y="1052736"/>
            <a:ext cx="8229600" cy="433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Мастер-класс 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«Играй и развивай!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Логопедические игры дома»</a:t>
            </a:r>
          </a:p>
          <a:p>
            <a:pPr algn="ctr"/>
            <a:endParaRPr lang="ru-RU" sz="7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3FD04-5703-45B5-A108-F732E06EA49F}"/>
              </a:ext>
            </a:extLst>
          </p:cNvPr>
          <p:cNvSpPr txBox="1"/>
          <p:nvPr/>
        </p:nvSpPr>
        <p:spPr>
          <a:xfrm>
            <a:off x="3347864" y="566124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Учитель-логопед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/>
              <a:t>  </a:t>
            </a:r>
            <a:r>
              <a:rPr lang="ru-RU" b="1" dirty="0" err="1">
                <a:solidFill>
                  <a:schemeClr val="accent2"/>
                </a:solidFill>
              </a:rPr>
              <a:t>Лавринчук</a:t>
            </a:r>
            <a:r>
              <a:rPr lang="ru-RU" b="1" dirty="0">
                <a:solidFill>
                  <a:schemeClr val="accent2"/>
                </a:solidFill>
              </a:rPr>
              <a:t> М.Ю.</a:t>
            </a:r>
          </a:p>
        </p:txBody>
      </p:sp>
    </p:spTree>
    <p:extLst>
      <p:ext uri="{BB962C8B-B14F-4D97-AF65-F5344CB8AC3E}">
        <p14:creationId xmlns:p14="http://schemas.microsoft.com/office/powerpoint/2010/main" val="3250986133"/>
      </p:ext>
    </p:extLst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785918" y="357166"/>
            <a:ext cx="6786610" cy="92869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</a:t>
            </a:r>
            <a:r>
              <a:rPr lang="ru-RU" sz="4000" dirty="0" err="1">
                <a:solidFill>
                  <a:schemeClr val="tx2"/>
                </a:solidFill>
              </a:rPr>
              <a:t>витаминкой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924" y="0"/>
            <a:ext cx="917592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Блок-схема: перфолента 3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8199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носка-облако 9"/>
          <p:cNvSpPr/>
          <p:nvPr/>
        </p:nvSpPr>
        <p:spPr>
          <a:xfrm rot="21236243"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solidFill>
                  <a:schemeClr val="tx2"/>
                </a:solidFill>
              </a:rPr>
              <a:t>1. Вытяни губы вперед через сушку и удерживай губы в таком положении!</a:t>
            </a:r>
          </a:p>
        </p:txBody>
      </p:sp>
      <p:pic>
        <p:nvPicPr>
          <p:cNvPr id="11266" name="Picture 2" descr="C:\Users\Work\Desktop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7134">
            <a:off x="422556" y="2515151"/>
            <a:ext cx="3896085" cy="3896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82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2.  Высунь острый язычок и просунь его сквозь сушку. Удерживай язык в таком положении.</a:t>
            </a:r>
          </a:p>
        </p:txBody>
      </p:sp>
      <p:pic>
        <p:nvPicPr>
          <p:cNvPr id="12290" name="Picture 2" descr="C:\Users\Work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64153">
            <a:off x="441868" y="2585016"/>
            <a:ext cx="3843796" cy="3843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3. Поставим сушку над верхней губой и язычком пытаемся ее обхватить. Удерживаем язык в таком положении.</a:t>
            </a:r>
          </a:p>
        </p:txBody>
      </p:sp>
      <p:pic>
        <p:nvPicPr>
          <p:cNvPr id="13314" name="Picture 2" descr="C:\Users\Work\Desktop\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55962">
            <a:off x="512530" y="2655677"/>
            <a:ext cx="3765198" cy="3765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Блок-схема: перфолента 6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8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4. Ставим сушку к уголочку рта, как показано на картинке, и пытаемся просунуть язык сквозь сушку. Меняем положение сушку с одного уголка рта к другому и повторяем упражнение.</a:t>
            </a:r>
          </a:p>
        </p:txBody>
      </p:sp>
      <p:pic>
        <p:nvPicPr>
          <p:cNvPr id="14338" name="Picture 2" descr="C:\Users\Work\Desktop\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5461">
            <a:off x="403081" y="2546229"/>
            <a:ext cx="3841495" cy="3841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571868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5. Высовываем язычок и вешаем сушку на него. Удерживаем язык в таком положении. </a:t>
            </a:r>
          </a:p>
        </p:txBody>
      </p:sp>
      <p:pic>
        <p:nvPicPr>
          <p:cNvPr id="15362" name="Picture 2" descr="C:\Users\Work\Desktop\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3826">
            <a:off x="373081" y="2936646"/>
            <a:ext cx="4088200" cy="3278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6. Подставляем сушку ко рту. Просовываем язычок сквозь сушку и загибаем кончик языка обратно в сушку.</a:t>
            </a:r>
          </a:p>
        </p:txBody>
      </p:sp>
      <p:pic>
        <p:nvPicPr>
          <p:cNvPr id="4" name="Picture 2" descr="C:\Users\Work\Desktop\33.png"/>
          <p:cNvPicPr>
            <a:picLocks noChangeAspect="1" noChangeArrowheads="1"/>
          </p:cNvPicPr>
          <p:nvPr/>
        </p:nvPicPr>
        <p:blipFill>
          <a:blip r:embed="rId4"/>
          <a:srcRect l="33952" r="33953" b="50999"/>
          <a:stretch>
            <a:fillRect/>
          </a:stretch>
        </p:blipFill>
        <p:spPr bwMode="auto">
          <a:xfrm rot="21171614">
            <a:off x="520875" y="2662698"/>
            <a:ext cx="3719325" cy="373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1643042" y="428604"/>
            <a:ext cx="5572164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6148632" y="4292348"/>
            <a:ext cx="3218879" cy="251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7. Высовываем язык, вешаем на него сушку и кончик языка убираем за верхние зубы.</a:t>
            </a:r>
          </a:p>
        </p:txBody>
      </p:sp>
      <p:pic>
        <p:nvPicPr>
          <p:cNvPr id="16386" name="Picture 2" descr="C:\Users\Work\Desktop\33.png"/>
          <p:cNvPicPr>
            <a:picLocks noChangeAspect="1" noChangeArrowheads="1"/>
          </p:cNvPicPr>
          <p:nvPr/>
        </p:nvPicPr>
        <p:blipFill>
          <a:blip r:embed="rId4"/>
          <a:srcRect l="66892" t="25885" b="26598"/>
          <a:stretch>
            <a:fillRect/>
          </a:stretch>
        </p:blipFill>
        <p:spPr bwMode="auto">
          <a:xfrm rot="20948477">
            <a:off x="387005" y="2709845"/>
            <a:ext cx="3953427" cy="3731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882" y="0"/>
            <a:ext cx="91758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перфолента 5"/>
          <p:cNvSpPr/>
          <p:nvPr/>
        </p:nvSpPr>
        <p:spPr>
          <a:xfrm>
            <a:off x="428596" y="428604"/>
            <a:ext cx="8501122" cy="100013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сушкой и соломкой</a:t>
            </a:r>
          </a:p>
        </p:txBody>
      </p:sp>
      <p:pic>
        <p:nvPicPr>
          <p:cNvPr id="7" name="Picture 7" descr="C:\Users\Work\Desktop\сушка.jpg"/>
          <p:cNvPicPr>
            <a:picLocks noChangeAspect="1" noChangeArrowheads="1"/>
          </p:cNvPicPr>
          <p:nvPr/>
        </p:nvPicPr>
        <p:blipFill>
          <a:blip r:embed="rId3"/>
          <a:srcRect l="9166" t="4914" r="14279" b="4740"/>
          <a:stretch>
            <a:fillRect/>
          </a:stretch>
        </p:blipFill>
        <p:spPr bwMode="auto">
          <a:xfrm rot="20534534">
            <a:off x="7378670" y="5247431"/>
            <a:ext cx="1784283" cy="139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286116" y="1285860"/>
            <a:ext cx="5857884" cy="407196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8. Берем соломку и одеваем на нее сушку. Языком продвигаем сушку от одного края соломки до другого.</a:t>
            </a:r>
          </a:p>
        </p:txBody>
      </p:sp>
      <p:pic>
        <p:nvPicPr>
          <p:cNvPr id="17410" name="Picture 2" descr="C:\Users\Work\Desktop\р.jpg"/>
          <p:cNvPicPr>
            <a:picLocks noChangeAspect="1" noChangeArrowheads="1"/>
          </p:cNvPicPr>
          <p:nvPr/>
        </p:nvPicPr>
        <p:blipFill>
          <a:blip r:embed="rId4"/>
          <a:srcRect l="50688" t="28518" r="8054" b="23565"/>
          <a:stretch>
            <a:fillRect/>
          </a:stretch>
        </p:blipFill>
        <p:spPr bwMode="auto">
          <a:xfrm rot="21188089">
            <a:off x="186525" y="2956924"/>
            <a:ext cx="4256667" cy="337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18D9E-36D1-4F96-9293-3A112C40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26D35B-905D-4DF2-AD82-596D669F3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4" y="0"/>
            <a:ext cx="916834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E39D9-A630-466F-9872-9399240F50A1}"/>
              </a:ext>
            </a:extLst>
          </p:cNvPr>
          <p:cNvSpPr txBox="1"/>
          <p:nvPr/>
        </p:nvSpPr>
        <p:spPr>
          <a:xfrm>
            <a:off x="323528" y="476672"/>
            <a:ext cx="8363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ЗАДАЧИ АРТИКУЛЯЦИОННОЙ ГИМНАСТИКИ: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помогает исправить у детей ошибки в произношении различных звуков, улучшая четкость и разборчивость речи.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развивает и укрепляет мышцы лица и артикуляционные органы, что способствует более точным движениям во время произношения звуков. 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развивает координацию речевых органов, которая важна для чистоты и ясности речи. 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88FDEDA-8F8E-46BD-A254-2D2C8A1F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6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47511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6C24-289B-4413-BA8A-4B42CD07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132913-AF18-467A-9CE2-9CA923471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A028C-9115-46AE-BCB9-DFB100F6F483}"/>
              </a:ext>
            </a:extLst>
          </p:cNvPr>
          <p:cNvSpPr txBox="1"/>
          <p:nvPr/>
        </p:nvSpPr>
        <p:spPr>
          <a:xfrm>
            <a:off x="107504" y="274638"/>
            <a:ext cx="892899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ПРАВИЛА ВЫПОЛНЕНИЯ АРТИКУЛЯЦИОННОЙ ГИМНАСТИКИ:</a:t>
            </a:r>
          </a:p>
          <a:p>
            <a:pPr algn="ctr"/>
            <a:endParaRPr lang="ru-RU" sz="2800" b="1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1.      </a:t>
            </a:r>
            <a:r>
              <a:rPr lang="ru-RU" sz="2000" dirty="0">
                <a:solidFill>
                  <a:srgbClr val="002060"/>
                </a:solidFill>
              </a:rPr>
              <a:t>Проводить артикуляционную гимнастику нужно ежедневно 2 раза в день утром и вечером, по 3-5 минут, чтобы вырабатываемые у детей навыки закреплялись. Не следует предлагать детям более 5 упражнений за раз.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2.      Каждое упражнение выполняется по 5-7 раз.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3.      Статические упражнения выполняются по 10-15 секунд (удержание артикуляционной позы в одном положении).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4.      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5.      Ребенок должен хорошо видеть лицо взрослого, а также свое лицо, чтобы самостоятельно контролировать правильность выполнения упражнений.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Артикуляционные упражнения выполняются в медленном темпе, увеличивая под счет. 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59414"/>
      </p:ext>
    </p:extLst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ork\Desktop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  <p:pic>
        <p:nvPicPr>
          <p:cNvPr id="5" name="Picture 2" descr="C:\Users\Work\Desktop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175" cy="6858000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1785918" y="357166"/>
            <a:ext cx="5643602" cy="85725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соломкой</a:t>
            </a:r>
          </a:p>
        </p:txBody>
      </p:sp>
      <p:pic>
        <p:nvPicPr>
          <p:cNvPr id="7" name="Picture 2" descr="C:\Users\Work\Desktop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761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ork\Desktop\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88" y="0"/>
            <a:ext cx="9176175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785918" y="357166"/>
            <a:ext cx="5643602" cy="85725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соломкой</a:t>
            </a:r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ork\Desktop\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785918" y="357166"/>
            <a:ext cx="5643602" cy="85725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соломкой</a:t>
            </a: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785918" y="357166"/>
            <a:ext cx="5643602" cy="85725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соломкой</a:t>
            </a:r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ork\Desktop\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175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785918" y="357166"/>
            <a:ext cx="5643602" cy="85725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Упражнения с соломкой</a:t>
            </a:r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263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Пользователь</cp:lastModifiedBy>
  <cp:revision>30</cp:revision>
  <dcterms:created xsi:type="dcterms:W3CDTF">2020-08-13T02:53:07Z</dcterms:created>
  <dcterms:modified xsi:type="dcterms:W3CDTF">2025-11-25T02:28:52Z</dcterms:modified>
</cp:coreProperties>
</file>